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65" r:id="rId2"/>
    <p:sldId id="669" r:id="rId3"/>
    <p:sldId id="670" r:id="rId4"/>
    <p:sldId id="671" r:id="rId5"/>
    <p:sldId id="672" r:id="rId6"/>
    <p:sldId id="673" r:id="rId7"/>
    <p:sldId id="674" r:id="rId8"/>
    <p:sldId id="675" r:id="rId9"/>
    <p:sldId id="678" r:id="rId10"/>
    <p:sldId id="679" r:id="rId11"/>
    <p:sldId id="680" r:id="rId12"/>
    <p:sldId id="410" r:id="rId13"/>
    <p:sldId id="659" r:id="rId14"/>
    <p:sldId id="628" r:id="rId15"/>
    <p:sldId id="629" r:id="rId16"/>
    <p:sldId id="630" r:id="rId17"/>
    <p:sldId id="631" r:id="rId18"/>
    <p:sldId id="632" r:id="rId19"/>
    <p:sldId id="633" r:id="rId20"/>
    <p:sldId id="634" r:id="rId21"/>
    <p:sldId id="635" r:id="rId22"/>
    <p:sldId id="636" r:id="rId23"/>
    <p:sldId id="637" r:id="rId24"/>
    <p:sldId id="638" r:id="rId25"/>
    <p:sldId id="639" r:id="rId26"/>
    <p:sldId id="660" r:id="rId27"/>
    <p:sldId id="641" r:id="rId28"/>
    <p:sldId id="642" r:id="rId29"/>
    <p:sldId id="643" r:id="rId30"/>
    <p:sldId id="644" r:id="rId31"/>
    <p:sldId id="661" r:id="rId32"/>
    <p:sldId id="646" r:id="rId33"/>
    <p:sldId id="647" r:id="rId34"/>
    <p:sldId id="648" r:id="rId35"/>
    <p:sldId id="649" r:id="rId36"/>
    <p:sldId id="662" r:id="rId37"/>
    <p:sldId id="651" r:id="rId38"/>
    <p:sldId id="652" r:id="rId39"/>
    <p:sldId id="663" r:id="rId40"/>
    <p:sldId id="654" r:id="rId41"/>
    <p:sldId id="655" r:id="rId42"/>
    <p:sldId id="656" r:id="rId43"/>
    <p:sldId id="664" r:id="rId44"/>
    <p:sldId id="658" r:id="rId45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Lodenkemper" initials="LL" lastIdx="1" clrIdx="0">
    <p:extLst/>
  </p:cmAuthor>
  <p:cmAuthor id="2" name="Karl Reinecke" initials="KR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CD"/>
    <a:srgbClr val="FFFFCC"/>
    <a:srgbClr val="FF5050"/>
    <a:srgbClr val="CC6600"/>
    <a:srgbClr val="FFCC66"/>
    <a:srgbClr val="336699"/>
    <a:srgbClr val="00FF00"/>
    <a:srgbClr val="A4B16F"/>
    <a:srgbClr val="006699"/>
    <a:srgbClr val="2D4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1385" autoAdjust="0"/>
  </p:normalViewPr>
  <p:slideViewPr>
    <p:cSldViewPr snapToGrid="0" snapToObjects="1">
      <p:cViewPr varScale="1">
        <p:scale>
          <a:sx n="88" d="100"/>
          <a:sy n="88" d="100"/>
        </p:scale>
        <p:origin x="198" y="7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72EB-F475-488A-813D-F25828B3EDE7}" type="datetimeFigureOut">
              <a:rPr lang="en-GB" smtClean="0"/>
              <a:pPr/>
              <a:t>17/07/2018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BA6AD-0FD0-4F5A-BB8F-7B33CBC078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35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730471-F76F-4CDC-8902-189038F7F66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888FDF-E2C3-40CF-B2AD-C7A2C5FDB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589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RQOs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63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RQOs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6080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DRAFT</a:t>
            </a:r>
            <a:r>
              <a:rPr lang="en-ZA" baseline="0" dirty="0" smtClean="0"/>
              <a:t> RQOs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921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43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164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80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Erik to present progress, Reminder of two stage process (Classification followed be RQOs – but gazetted together). Link to RQOs? Then zoom in on the classification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888FDF-E2C3-40CF-B2AD-C7A2C5FDBFE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2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03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Part</a:t>
            </a:r>
            <a:r>
              <a:rPr lang="en-ZA" baseline="0" dirty="0" smtClean="0"/>
              <a:t> of the purpose is to try focus attention at all the areas of the basin that differ from one another…to be representative as a whole across the basin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580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Management only looks at nodes in poor condition and then EWR sites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444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336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1600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Evaluation of </a:t>
            </a:r>
            <a:r>
              <a:rPr lang="en-ZA" dirty="0" err="1" smtClean="0"/>
              <a:t>Rus</a:t>
            </a:r>
            <a:r>
              <a:rPr lang="en-ZA" dirty="0" smtClean="0"/>
              <a:t> method statement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882C5-0E74-45C7-B8EB-8EC0B2789447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108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987393-4BAF-44DA-8B76-6012424E7849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64CC87-6A4C-4263-A52E-8829D8A23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3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161454-ADA6-45D6-B9B6-8C2014FB37B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C5116C-BE80-4217-9CDC-3DB1B70B1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D1B60D-D46A-45AA-811C-58C5B89D854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DF0BB2-4187-4818-A057-A34C1D95F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607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30" y="432798"/>
            <a:ext cx="7553521" cy="81595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7930" y="1725655"/>
            <a:ext cx="7562759" cy="428536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98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5D9F13-04AC-4095-A76B-619EAFDF43A8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4AC2A6-3926-4B6C-98C7-DFAFECD7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01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85E36A-282D-4809-A041-055E72C5B7DC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83E4F-D3B4-4CAC-B6FE-87BEAB8CB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7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E460CD-7DB1-4E0C-9193-8FCCD8024AF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C22AF0-F511-4896-B988-A3E7727D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5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CED1E6-E771-42C2-9B7F-2493C1DBB07B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B1FCAF-BF12-40C8-A800-87900226E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6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7667F4-55C5-46E7-990F-B9950AB3CD33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0FFCBB-2AFB-4E3E-9D8B-299DBF954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9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508D5-E4F4-46DE-821D-8D58DCACD37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2C80EAA-A15B-4E9D-BF4E-A4D79FA337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26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48E02B-8E60-4869-B957-F79197900361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D386AC-7BBB-4A30-8DFD-FCEC05687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2579C-C942-4AE6-A173-E5FB27E4F397}" type="datetimeFigureOut">
              <a:rPr lang="en-US" altLang="en-US"/>
              <a:pPr>
                <a:defRPr/>
              </a:pPr>
              <a:t>7/17/2018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FEFE33-234B-475E-8AD2-B1DC825D9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WS Slide Co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3538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253538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54037" y="1743333"/>
            <a:ext cx="85899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The Determination of Water Resources Classes and Resource Quality Objectives for the water resources in in the Breede-Gouritz WMA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 </a:t>
            </a:r>
          </a:p>
          <a:p>
            <a:pPr lvl="0">
              <a:defRPr/>
            </a:pPr>
            <a:r>
              <a:rPr lang="en-Z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Focus on </a:t>
            </a:r>
            <a:r>
              <a:rPr lang="en-ZA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Breede</a:t>
            </a:r>
            <a:r>
              <a:rPr lang="en-Z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-Overberg area</a:t>
            </a:r>
          </a:p>
          <a:p>
            <a:pPr lvl="0">
              <a:defRPr/>
            </a:pPr>
            <a:endParaRPr lang="en-US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Technical Task Group meeting 2: </a:t>
            </a:r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Presentation and workshopping of 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raft Resource Quality Objectives</a:t>
            </a:r>
          </a:p>
          <a:p>
            <a:pPr>
              <a:defRPr/>
            </a:pPr>
            <a:r>
              <a:rPr lang="en-ZA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Rivers:</a:t>
            </a:r>
            <a:endParaRPr lang="en-GB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4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Presented by: </a:t>
            </a:r>
            <a:r>
              <a:rPr lang="en-US" sz="1600" b="1" dirty="0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Karl </a:t>
            </a:r>
            <a:r>
              <a:rPr lang="en-US" sz="1600" b="1" dirty="0" err="1" smtClean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ea typeface="ＭＳ Ｐゴシック" pitchFamily="34" charset="-128"/>
                <a:cs typeface="Gill Snas" charset="0"/>
              </a:rPr>
              <a:t>Reinecke</a:t>
            </a:r>
            <a:endParaRPr lang="en-US" sz="1600" b="1" dirty="0">
              <a:solidFill>
                <a:srgbClr val="EEECE1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lvl="0">
              <a:defRPr/>
            </a:pPr>
            <a:endParaRPr lang="en-US" sz="1800" dirty="0">
              <a:solidFill>
                <a:srgbClr val="EEECE1">
                  <a:lumMod val="25000"/>
                </a:srgbClr>
              </a:solidFill>
              <a:latin typeface="Gill Snas" charset="0"/>
              <a:ea typeface="ＭＳ Ｐゴシック" pitchFamily="34" charset="-128"/>
              <a:cs typeface="Gill Snas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12-16 March 2018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Graham &amp;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Rhona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Gill Snas" charset="0"/>
                <a:cs typeface="Gill Snas" charset="0"/>
              </a:rPr>
              <a:t> Beck Skills Centre, Robertson</a:t>
            </a:r>
          </a:p>
        </p:txBody>
      </p:sp>
      <p:pic>
        <p:nvPicPr>
          <p:cNvPr id="14341" name="Picture 1" descr="NDP_LOGO-1_colou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04800"/>
            <a:ext cx="9540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9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338" y="1847025"/>
            <a:ext cx="7365111" cy="4068000"/>
          </a:xfrm>
        </p:spPr>
        <p:txBody>
          <a:bodyPr/>
          <a:lstStyle/>
          <a:p>
            <a:r>
              <a:rPr lang="en-ZA" sz="2800" dirty="0"/>
              <a:t>Three RQO Reports disseminated for comment: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Resource Unit Prioritisation Report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Evaluation of Resource Units Report</a:t>
            </a:r>
          </a:p>
          <a:p>
            <a:pPr lvl="1"/>
            <a:r>
              <a:rPr lang="en-ZA" sz="2600" dirty="0">
                <a:solidFill>
                  <a:srgbClr val="006699"/>
                </a:solidFill>
              </a:rPr>
              <a:t>Outline of RQOs Report</a:t>
            </a:r>
          </a:p>
          <a:p>
            <a:r>
              <a:rPr lang="en-ZA" sz="2800" dirty="0"/>
              <a:t>Please provide comment by </a:t>
            </a:r>
            <a:r>
              <a:rPr lang="en-US" sz="2800" dirty="0"/>
              <a:t>22 March to:</a:t>
            </a:r>
          </a:p>
          <a:p>
            <a:pPr lvl="1"/>
            <a:r>
              <a:rPr lang="en-US" sz="2400" dirty="0">
                <a:solidFill>
                  <a:srgbClr val="006699"/>
                </a:solidFill>
              </a:rPr>
              <a:t>Esther Lekalake (LekalakeE@dws.gov.za), or</a:t>
            </a:r>
          </a:p>
          <a:p>
            <a:pPr lvl="1"/>
            <a:r>
              <a:rPr lang="en-US" sz="2400" dirty="0">
                <a:solidFill>
                  <a:srgbClr val="006699"/>
                </a:solidFill>
              </a:rPr>
              <a:t>Louise Lodenkemper (Louise.Lodenkemper@aurecongroup.com)</a:t>
            </a:r>
            <a:endParaRPr lang="en-ZA" sz="2400" dirty="0">
              <a:solidFill>
                <a:srgbClr val="00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61744" y="502448"/>
            <a:ext cx="6335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Comments on draft RQO Reports</a:t>
            </a:r>
          </a:p>
        </p:txBody>
      </p:sp>
    </p:spTree>
    <p:extLst>
      <p:ext uri="{BB962C8B-B14F-4D97-AF65-F5344CB8AC3E}">
        <p14:creationId xmlns:p14="http://schemas.microsoft.com/office/powerpoint/2010/main" val="424945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225" y="2639207"/>
            <a:ext cx="5743574" cy="1656567"/>
          </a:xfrm>
        </p:spPr>
        <p:txBody>
          <a:bodyPr/>
          <a:lstStyle/>
          <a:p>
            <a:pPr>
              <a:defRPr/>
            </a:pPr>
            <a:r>
              <a:rPr lang="en-ZA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Thank you, Any discussion?</a:t>
            </a:r>
            <a:endParaRPr lang="en-GB" sz="4800" b="1" dirty="0">
              <a:solidFill>
                <a:schemeClr val="bg2">
                  <a:lumMod val="25000"/>
                </a:schemeClr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8" descr="2008 65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"/>
          <a:stretch/>
        </p:blipFill>
        <p:spPr bwMode="auto">
          <a:xfrm>
            <a:off x="-68094" y="4887528"/>
            <a:ext cx="2525746" cy="163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7"/>
          <a:stretch/>
        </p:blipFill>
        <p:spPr bwMode="auto">
          <a:xfrm>
            <a:off x="-68094" y="3210708"/>
            <a:ext cx="2525746" cy="169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177" y="0"/>
            <a:ext cx="2527829" cy="158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366" y="1582528"/>
            <a:ext cx="2516018" cy="160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39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116" y="77638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2126512"/>
            <a:ext cx="6383337" cy="1892332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 of RQOs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3" y="4232815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Terminology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424"/>
            <a:ext cx="8229600" cy="5434640"/>
          </a:xfrm>
        </p:spPr>
        <p:txBody>
          <a:bodyPr/>
          <a:lstStyle/>
          <a:p>
            <a:r>
              <a:rPr lang="en-ZA" sz="3000" dirty="0" smtClean="0"/>
              <a:t>Ecological Reserve studies – set flow quality and quantity for water resource condition and basic human needs</a:t>
            </a:r>
          </a:p>
          <a:p>
            <a:pPr lvl="1"/>
            <a:r>
              <a:rPr lang="en-ZA" dirty="0" smtClean="0"/>
              <a:t>Ecological Water Requirement (EWR) sites</a:t>
            </a:r>
          </a:p>
          <a:p>
            <a:r>
              <a:rPr lang="en-ZA" sz="3000" dirty="0" smtClean="0"/>
              <a:t>Classification – determines condition classes I – III</a:t>
            </a:r>
          </a:p>
          <a:p>
            <a:pPr lvl="1"/>
            <a:r>
              <a:rPr lang="en-ZA" dirty="0" smtClean="0"/>
              <a:t>Integrated Units of Analysis (IUA)</a:t>
            </a:r>
          </a:p>
          <a:p>
            <a:r>
              <a:rPr lang="en-ZA" sz="3000" dirty="0" smtClean="0"/>
              <a:t>Resource Quality Objectives – descriptive (words) and numerical (number) statements to measure resource quality</a:t>
            </a:r>
          </a:p>
          <a:p>
            <a:r>
              <a:rPr lang="en-ZA" sz="3000" dirty="0" smtClean="0"/>
              <a:t>Resource Units – rivers, lakes, wetlands, groundwater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36356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Steps to RQOs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5416"/>
            <a:ext cx="3950677" cy="5000748"/>
          </a:xfrm>
        </p:spPr>
        <p:txBody>
          <a:bodyPr/>
          <a:lstStyle/>
          <a:p>
            <a:r>
              <a:rPr lang="en-ZA" dirty="0" smtClean="0"/>
              <a:t>IUAs - a combination of socio-economic and biotic boundaries</a:t>
            </a:r>
          </a:p>
          <a:p>
            <a:r>
              <a:rPr lang="en-ZA" dirty="0" smtClean="0"/>
              <a:t>RUs for rivers were quaternary catchments</a:t>
            </a:r>
          </a:p>
          <a:p>
            <a:pPr lvl="1"/>
            <a:r>
              <a:rPr lang="en-ZA" dirty="0" smtClean="0"/>
              <a:t>RUs were prioritised</a:t>
            </a:r>
          </a:p>
          <a:p>
            <a:pPr lvl="1"/>
            <a:r>
              <a:rPr lang="en-ZA" dirty="0" smtClean="0"/>
              <a:t>RUs were evaluated</a:t>
            </a:r>
          </a:p>
          <a:p>
            <a:pPr lvl="1"/>
            <a:r>
              <a:rPr lang="en-ZA" dirty="0" smtClean="0"/>
              <a:t>RQOs were written</a:t>
            </a:r>
            <a:endParaRPr lang="en-ZA" dirty="0"/>
          </a:p>
        </p:txBody>
      </p:sp>
      <p:pic>
        <p:nvPicPr>
          <p:cNvPr id="6" name="Picture 5" descr="P:\Projects\112722   Breede-Gouritz WR Classes &amp; RQOs\03 Prj Del\15 GIS\jpg_pdf\A4\br_IUA_A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4981" r="25220" b="5979"/>
          <a:stretch/>
        </p:blipFill>
        <p:spPr bwMode="auto">
          <a:xfrm>
            <a:off x="4548950" y="1417638"/>
            <a:ext cx="4602997" cy="4138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3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Resource Unit priorities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2 levels of ranking RUs at a quaternary level</a:t>
            </a:r>
          </a:p>
          <a:p>
            <a:pPr lvl="1"/>
            <a:r>
              <a:rPr lang="en-ZA" dirty="0" err="1" smtClean="0"/>
              <a:t>Quats</a:t>
            </a:r>
            <a:r>
              <a:rPr lang="en-ZA" dirty="0" smtClean="0"/>
              <a:t> with nodes were selected first as these were chosen for a range of biophysical, water resource and socio-economic reasons</a:t>
            </a:r>
          </a:p>
          <a:p>
            <a:pPr lvl="1"/>
            <a:r>
              <a:rPr lang="en-ZA" dirty="0"/>
              <a:t>T</a:t>
            </a:r>
            <a:r>
              <a:rPr lang="en-ZA" dirty="0" smtClean="0"/>
              <a:t>he ‘DWS RU prioritisation tool’ was used to rank RUs against one another based on:</a:t>
            </a:r>
          </a:p>
          <a:p>
            <a:pPr lvl="2"/>
            <a:r>
              <a:rPr lang="en-ZA" dirty="0" smtClean="0"/>
              <a:t>position, socio-economic and international importance</a:t>
            </a:r>
          </a:p>
          <a:p>
            <a:pPr lvl="2"/>
            <a:r>
              <a:rPr lang="en-ZA" dirty="0" smtClean="0"/>
              <a:t>roles in regulating services and ecological importance</a:t>
            </a:r>
          </a:p>
          <a:p>
            <a:pPr lvl="2"/>
            <a:r>
              <a:rPr lang="en-ZA" dirty="0"/>
              <a:t>m</a:t>
            </a:r>
            <a:r>
              <a:rPr lang="en-ZA" dirty="0" smtClean="0"/>
              <a:t>anagement actions needed or taking place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71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High and low priority RUs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6" y="1196752"/>
            <a:ext cx="825888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7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High priority RUs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r="11207" b="8184"/>
          <a:stretch/>
        </p:blipFill>
        <p:spPr bwMode="auto">
          <a:xfrm>
            <a:off x="15005" y="1340768"/>
            <a:ext cx="914198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Evaluation of </a:t>
            </a:r>
            <a:r>
              <a:rPr lang="en-ZA" dirty="0" smtClean="0"/>
              <a:t>RUs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The ‘DWS RU evaluation tool’ was used to select indicators for which RQOs (descriptive and numerical) were written based on:</a:t>
            </a:r>
          </a:p>
          <a:p>
            <a:pPr lvl="1"/>
            <a:r>
              <a:rPr lang="en-ZA" dirty="0" smtClean="0"/>
              <a:t>Activities that impact on the water resource</a:t>
            </a:r>
          </a:p>
          <a:p>
            <a:pPr lvl="2"/>
            <a:r>
              <a:rPr lang="en-ZA" dirty="0" smtClean="0"/>
              <a:t>Dams, IBTs, afforestation, agriculture and so on</a:t>
            </a:r>
          </a:p>
          <a:p>
            <a:pPr lvl="1"/>
            <a:r>
              <a:rPr lang="en-ZA" dirty="0" smtClean="0"/>
              <a:t>User requirements</a:t>
            </a:r>
          </a:p>
          <a:p>
            <a:pPr lvl="2"/>
            <a:r>
              <a:rPr lang="en-ZA" dirty="0" smtClean="0"/>
              <a:t>Conservation and ecosystem characteristics (including PES, trajectory of change)</a:t>
            </a:r>
          </a:p>
          <a:p>
            <a:pPr lvl="2"/>
            <a:r>
              <a:rPr lang="en-ZA" dirty="0" smtClean="0"/>
              <a:t>Industry, agriculture, ecotourism, real estate (including fitness for use and trajectory of change)</a:t>
            </a:r>
          </a:p>
          <a:p>
            <a:pPr lvl="1"/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9460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Examples of indicators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Hydrology - low flows and high flows, monthly average volume (MCM)</a:t>
            </a:r>
          </a:p>
          <a:p>
            <a:r>
              <a:rPr lang="en-ZA" dirty="0" smtClean="0"/>
              <a:t>Ecological condition – IHI, PAI, GAI, VEGRAI, MIRAI, FRAI</a:t>
            </a:r>
          </a:p>
          <a:p>
            <a:r>
              <a:rPr lang="en-ZA" dirty="0" smtClean="0"/>
              <a:t>Water quality – nutrients, salinity, system variables, toxins and pathogens</a:t>
            </a:r>
          </a:p>
          <a:p>
            <a:r>
              <a:rPr lang="en-ZA" dirty="0" smtClean="0"/>
              <a:t>Geomorphology – sediment particle size (e.g. D</a:t>
            </a:r>
            <a:r>
              <a:rPr lang="en-ZA" baseline="-25000" dirty="0" smtClean="0"/>
              <a:t>50</a:t>
            </a:r>
            <a:r>
              <a:rPr lang="en-ZA" dirty="0" smtClean="0"/>
              <a:t>)</a:t>
            </a:r>
          </a:p>
          <a:p>
            <a:r>
              <a:rPr lang="en-ZA" dirty="0" smtClean="0"/>
              <a:t>Aquatic and riparian vegetation - % cover of indigenous and alien plants species in 3 zones</a:t>
            </a:r>
          </a:p>
          <a:p>
            <a:r>
              <a:rPr lang="en-ZA" dirty="0" smtClean="0"/>
              <a:t>Macroinvertebrates – SASS and ASPT scores, # of families present, key indicator families</a:t>
            </a:r>
          </a:p>
          <a:p>
            <a:r>
              <a:rPr lang="en-ZA" dirty="0" smtClean="0"/>
              <a:t>Fish – CPUE of fish species present, FROC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19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6490" y="94890"/>
            <a:ext cx="7668883" cy="637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 Same Side Corner Rectangle 1"/>
          <p:cNvSpPr/>
          <p:nvPr/>
        </p:nvSpPr>
        <p:spPr>
          <a:xfrm>
            <a:off x="1801813" y="1896533"/>
            <a:ext cx="6383337" cy="2282061"/>
          </a:xfrm>
          <a:prstGeom prst="round2Same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FFFFD5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4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Study Progress</a:t>
            </a:r>
            <a:endParaRPr lang="en-GB" sz="4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801812" y="4345836"/>
            <a:ext cx="6383337" cy="12700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3845" y="3596640"/>
            <a:ext cx="3324284" cy="30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4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RQOs - method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TEC was the REC classification scenario</a:t>
            </a:r>
          </a:p>
          <a:p>
            <a:r>
              <a:rPr lang="en-ZA" dirty="0" smtClean="0"/>
              <a:t>17 high priority RUs in the </a:t>
            </a:r>
            <a:r>
              <a:rPr lang="en-ZA" dirty="0" err="1" smtClean="0"/>
              <a:t>Breede</a:t>
            </a:r>
            <a:r>
              <a:rPr lang="en-ZA" dirty="0" smtClean="0"/>
              <a:t> and Overberg; 3 other </a:t>
            </a:r>
            <a:r>
              <a:rPr lang="en-ZA" i="1" dirty="0" smtClean="0"/>
              <a:t>rivers </a:t>
            </a:r>
            <a:r>
              <a:rPr lang="en-ZA" dirty="0" smtClean="0"/>
              <a:t>were estuarine in character</a:t>
            </a:r>
          </a:p>
          <a:p>
            <a:pPr lvl="1"/>
            <a:r>
              <a:rPr lang="en-ZA" dirty="0" smtClean="0"/>
              <a:t>Descriptive RQOs, numerical limits and TPCs</a:t>
            </a:r>
          </a:p>
          <a:p>
            <a:r>
              <a:rPr lang="en-ZA" dirty="0" smtClean="0"/>
              <a:t>66 </a:t>
            </a:r>
            <a:r>
              <a:rPr lang="en-ZA" dirty="0" err="1" smtClean="0"/>
              <a:t>Breede</a:t>
            </a:r>
            <a:r>
              <a:rPr lang="en-ZA" dirty="0" smtClean="0"/>
              <a:t> River nodes and 23 Overberg nodes</a:t>
            </a:r>
          </a:p>
          <a:p>
            <a:pPr lvl="1"/>
            <a:r>
              <a:rPr lang="en-ZA" dirty="0" smtClean="0"/>
              <a:t>Hydrological and ecological condition RQOs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6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Breede</a:t>
            </a:r>
            <a:r>
              <a:rPr lang="en-ZA" dirty="0" smtClean="0"/>
              <a:t> and Overberg RQOs – low priority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Target Ecological Condition from the REC scenario</a:t>
            </a:r>
          </a:p>
          <a:p>
            <a:r>
              <a:rPr lang="en-ZA" dirty="0" smtClean="0"/>
              <a:t>Monthly average volume (MCM) that includes inter-annual floods (return period &gt; 2 years)</a:t>
            </a:r>
          </a:p>
          <a:p>
            <a:r>
              <a:rPr lang="en-ZA" dirty="0" smtClean="0"/>
              <a:t>Annual volume (MCM) – sum of months</a:t>
            </a:r>
          </a:p>
          <a:p>
            <a:r>
              <a:rPr lang="en-ZA" dirty="0" smtClean="0"/>
              <a:t>%</a:t>
            </a:r>
            <a:r>
              <a:rPr lang="en-ZA" dirty="0" err="1" smtClean="0"/>
              <a:t>nMAR</a:t>
            </a:r>
            <a:r>
              <a:rPr lang="en-ZA" dirty="0" smtClean="0"/>
              <a:t> – annual flow as a % of natural</a:t>
            </a:r>
          </a:p>
          <a:p>
            <a:endParaRPr lang="en-Z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" y="5085184"/>
            <a:ext cx="905410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Breede</a:t>
            </a:r>
            <a:r>
              <a:rPr lang="en-ZA" dirty="0" smtClean="0"/>
              <a:t> River basin RQOs – high priority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ZA" dirty="0" smtClean="0"/>
              <a:t>3 different sets</a:t>
            </a:r>
          </a:p>
          <a:p>
            <a:r>
              <a:rPr lang="en-ZA" dirty="0" smtClean="0"/>
              <a:t>BRBS 2002</a:t>
            </a:r>
          </a:p>
          <a:p>
            <a:pPr lvl="1"/>
            <a:r>
              <a:rPr lang="en-ZA" dirty="0" smtClean="0"/>
              <a:t>E.g. BREE_BREE_H10F</a:t>
            </a:r>
          </a:p>
          <a:p>
            <a:r>
              <a:rPr lang="en-ZA" dirty="0" smtClean="0"/>
              <a:t>Hex River 2002</a:t>
            </a:r>
          </a:p>
          <a:p>
            <a:pPr lvl="1"/>
            <a:r>
              <a:rPr lang="en-ZA" dirty="0" smtClean="0"/>
              <a:t>E.g. BREE_HEX_H20G</a:t>
            </a:r>
          </a:p>
          <a:p>
            <a:r>
              <a:rPr lang="en-ZA" dirty="0" smtClean="0"/>
              <a:t>Other</a:t>
            </a:r>
          </a:p>
          <a:p>
            <a:pPr lvl="1"/>
            <a:r>
              <a:rPr lang="en-ZA" dirty="0" smtClean="0"/>
              <a:t>E.g. BREE_DUTO_H60B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 r="22497"/>
          <a:stretch/>
        </p:blipFill>
        <p:spPr bwMode="auto">
          <a:xfrm>
            <a:off x="4417017" y="1422191"/>
            <a:ext cx="4726984" cy="56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Overberg high priority RUs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en-ZA" dirty="0" smtClean="0"/>
              <a:t>2 different sets</a:t>
            </a:r>
          </a:p>
          <a:p>
            <a:r>
              <a:rPr lang="en-ZA" dirty="0" err="1" smtClean="0"/>
              <a:t>Palmiet</a:t>
            </a:r>
            <a:r>
              <a:rPr lang="en-ZA" dirty="0" smtClean="0"/>
              <a:t> River Reserve study 2002</a:t>
            </a:r>
          </a:p>
          <a:p>
            <a:pPr lvl="1"/>
            <a:r>
              <a:rPr lang="en-ZA" dirty="0" smtClean="0"/>
              <a:t>E.g. OVER_PALM_G40C</a:t>
            </a:r>
          </a:p>
          <a:p>
            <a:r>
              <a:rPr lang="en-ZA" dirty="0" smtClean="0"/>
              <a:t>Rapid IIIs (this study)</a:t>
            </a:r>
          </a:p>
          <a:p>
            <a:pPr lvl="1"/>
            <a:r>
              <a:rPr lang="en-ZA" dirty="0" smtClean="0"/>
              <a:t>E.g. OVER_NUWE_G50B</a:t>
            </a:r>
            <a:endParaRPr lang="en-Z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r="23793"/>
          <a:stretch/>
        </p:blipFill>
        <p:spPr bwMode="auto">
          <a:xfrm>
            <a:off x="4572000" y="3760068"/>
            <a:ext cx="4602997" cy="32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67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Breede</a:t>
            </a:r>
            <a:r>
              <a:rPr lang="en-ZA" dirty="0" smtClean="0"/>
              <a:t> River @ BREE_BREE_H10F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04" y="1988840"/>
            <a:ext cx="4732392" cy="34952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r="31445"/>
          <a:stretch/>
        </p:blipFill>
        <p:spPr bwMode="auto">
          <a:xfrm>
            <a:off x="68988" y="1974283"/>
            <a:ext cx="4312693" cy="415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Breede</a:t>
            </a:r>
            <a:r>
              <a:rPr lang="en-ZA" dirty="0"/>
              <a:t> River @ BREE_BREE_H10F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ZA" dirty="0" smtClean="0"/>
              <a:t>Flow</a:t>
            </a:r>
            <a:endParaRPr lang="en-ZA" dirty="0"/>
          </a:p>
          <a:p>
            <a:r>
              <a:rPr lang="en-ZA" dirty="0" smtClean="0"/>
              <a:t>Data exclude inter-annual floods</a:t>
            </a:r>
          </a:p>
          <a:p>
            <a:endParaRPr lang="en-ZA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09" y="1169813"/>
            <a:ext cx="61864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307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 err="1"/>
              <a:t>Breede</a:t>
            </a:r>
            <a:r>
              <a:rPr lang="en-ZA" sz="3200" dirty="0"/>
              <a:t> River @ BREE_BREE_H10F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D3528E2-F89D-4832-84A4-858214E2A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391100"/>
              </p:ext>
            </p:extLst>
          </p:nvPr>
        </p:nvGraphicFramePr>
        <p:xfrm>
          <a:off x="107504" y="1121762"/>
          <a:ext cx="8856985" cy="57006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22471">
                  <a:extLst>
                    <a:ext uri="{9D8B030D-6E8A-4147-A177-3AD203B41FA5}">
                      <a16:colId xmlns="" xmlns:a16="http://schemas.microsoft.com/office/drawing/2014/main" val="3812378879"/>
                    </a:ext>
                  </a:extLst>
                </a:gridCol>
                <a:gridCol w="368568">
                  <a:extLst>
                    <a:ext uri="{9D8B030D-6E8A-4147-A177-3AD203B41FA5}">
                      <a16:colId xmlns="" xmlns:a16="http://schemas.microsoft.com/office/drawing/2014/main" val="1607651290"/>
                    </a:ext>
                  </a:extLst>
                </a:gridCol>
                <a:gridCol w="1927959">
                  <a:extLst>
                    <a:ext uri="{9D8B030D-6E8A-4147-A177-3AD203B41FA5}">
                      <a16:colId xmlns="" xmlns:a16="http://schemas.microsoft.com/office/drawing/2014/main" val="2211577109"/>
                    </a:ext>
                  </a:extLst>
                </a:gridCol>
                <a:gridCol w="1830213">
                  <a:extLst>
                    <a:ext uri="{9D8B030D-6E8A-4147-A177-3AD203B41FA5}">
                      <a16:colId xmlns="" xmlns:a16="http://schemas.microsoft.com/office/drawing/2014/main" val="2133526495"/>
                    </a:ext>
                  </a:extLst>
                </a:gridCol>
                <a:gridCol w="1830213">
                  <a:extLst>
                    <a:ext uri="{9D8B030D-6E8A-4147-A177-3AD203B41FA5}">
                      <a16:colId xmlns="" xmlns:a16="http://schemas.microsoft.com/office/drawing/2014/main" val="1393674060"/>
                    </a:ext>
                  </a:extLst>
                </a:gridCol>
                <a:gridCol w="1377561">
                  <a:extLst>
                    <a:ext uri="{9D8B030D-6E8A-4147-A177-3AD203B41FA5}">
                      <a16:colId xmlns="" xmlns:a16="http://schemas.microsoft.com/office/drawing/2014/main" val="1116658652"/>
                    </a:ext>
                  </a:extLst>
                </a:gridCol>
              </a:tblGrid>
              <a:tr h="2350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Sub-component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RWQO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Limits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 (50/95%tile)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H1H006Q01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740543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Nutrients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river in a mesotrophic or better condition.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Phosphate (PO</a:t>
                      </a:r>
                      <a:r>
                        <a:rPr lang="en-ZA" sz="14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-P) Total inorganic nitrogen (TIN)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0.075 mg/l PO</a:t>
                      </a:r>
                      <a:r>
                        <a:rPr lang="en-ZA" sz="14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1.75 mg/l TIN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0.006 / 0.034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 / 01.961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43299"/>
                  </a:ext>
                </a:extLst>
              </a:tr>
              <a:tr h="128706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Maintained at levels that do not adversely affect aquatic ecosystems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conductivity (EC)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55 mS/m EC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15 / 38.9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987429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variables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are important for ecosystem health. 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temperature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4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6 mg/l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7.2 / 7.6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8650321"/>
                  </a:ext>
                </a:extLst>
              </a:tr>
              <a:tr h="54006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Acceptable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WQ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2100901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Pathogens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Maintain in Acceptable cat (contact recreation)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 coli / Faecal coliforms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130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cfu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/100ml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coli 20/461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 coli 37/957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2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88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Breede</a:t>
            </a:r>
            <a:r>
              <a:rPr lang="en-ZA" dirty="0"/>
              <a:t> River @ BREE_BREE_H10F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3" y="1340768"/>
            <a:ext cx="866034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Breede</a:t>
            </a:r>
            <a:r>
              <a:rPr lang="en-ZA" dirty="0"/>
              <a:t> River @ BREE_BREE_H10F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2050"/>
            <a:ext cx="8843174" cy="284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Dallas (2007)</a:t>
            </a:r>
            <a:endParaRPr lang="en-Z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00647" cy="15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Hex River @ BREE_HEX_H20G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08" y="1988840"/>
            <a:ext cx="4754880" cy="36118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5" r="31782"/>
          <a:stretch/>
        </p:blipFill>
        <p:spPr bwMode="auto">
          <a:xfrm>
            <a:off x="51735" y="2018194"/>
            <a:ext cx="4461007" cy="388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591732" y="82550"/>
            <a:ext cx="7416801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ZA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Classification and RQOs Steps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612" y="1406123"/>
            <a:ext cx="5596615" cy="4875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1074" y="847139"/>
            <a:ext cx="29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7-step process to determine WRCs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93920" y="860122"/>
            <a:ext cx="294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/>
              <a:t>7-step process to determine RQOs</a:t>
            </a:r>
            <a:endParaRPr lang="en-GB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237595" y="1747520"/>
            <a:ext cx="1005840" cy="294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27789" y="5984281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50982" y="2042160"/>
            <a:ext cx="1005840" cy="44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58167" y="5795611"/>
            <a:ext cx="17274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Gazette WRC &amp; RQO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81269" y="1945470"/>
            <a:ext cx="227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accent1"/>
                </a:solidFill>
              </a:rPr>
              <a:t>Aligned</a:t>
            </a:r>
            <a:endParaRPr lang="en-GB" sz="12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57" y="4946904"/>
            <a:ext cx="1895439" cy="17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5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Hex River @ BREE_HEX_H20G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ZA" dirty="0" smtClean="0"/>
              <a:t>Flow</a:t>
            </a:r>
            <a:endParaRPr lang="en-ZA" dirty="0"/>
          </a:p>
          <a:p>
            <a:r>
              <a:rPr lang="en-ZA" dirty="0" smtClean="0"/>
              <a:t>Data exclude inter-annual floods</a:t>
            </a:r>
          </a:p>
          <a:p>
            <a:endParaRPr lang="en-Z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9813"/>
            <a:ext cx="61864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/>
              <a:t>Hex River @ BREE_HEX_H20G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8ACA005-9D2B-476A-9C48-69F585B8BB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56183"/>
              </p:ext>
            </p:extLst>
          </p:nvPr>
        </p:nvGraphicFramePr>
        <p:xfrm>
          <a:off x="107504" y="1095292"/>
          <a:ext cx="8928992" cy="58135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1474">
                  <a:extLst>
                    <a:ext uri="{9D8B030D-6E8A-4147-A177-3AD203B41FA5}">
                      <a16:colId xmlns="" xmlns:a16="http://schemas.microsoft.com/office/drawing/2014/main" val="3812378879"/>
                    </a:ext>
                  </a:extLst>
                </a:gridCol>
                <a:gridCol w="362689">
                  <a:extLst>
                    <a:ext uri="{9D8B030D-6E8A-4147-A177-3AD203B41FA5}">
                      <a16:colId xmlns="" xmlns:a16="http://schemas.microsoft.com/office/drawing/2014/main" val="1607651290"/>
                    </a:ext>
                  </a:extLst>
                </a:gridCol>
                <a:gridCol w="1897205">
                  <a:extLst>
                    <a:ext uri="{9D8B030D-6E8A-4147-A177-3AD203B41FA5}">
                      <a16:colId xmlns="" xmlns:a16="http://schemas.microsoft.com/office/drawing/2014/main" val="2211577109"/>
                    </a:ext>
                  </a:extLst>
                </a:gridCol>
                <a:gridCol w="1801018">
                  <a:extLst>
                    <a:ext uri="{9D8B030D-6E8A-4147-A177-3AD203B41FA5}">
                      <a16:colId xmlns="" xmlns:a16="http://schemas.microsoft.com/office/drawing/2014/main" val="2133526495"/>
                    </a:ext>
                  </a:extLst>
                </a:gridCol>
                <a:gridCol w="1801018">
                  <a:extLst>
                    <a:ext uri="{9D8B030D-6E8A-4147-A177-3AD203B41FA5}">
                      <a16:colId xmlns="" xmlns:a16="http://schemas.microsoft.com/office/drawing/2014/main" val="1393674060"/>
                    </a:ext>
                  </a:extLst>
                </a:gridCol>
                <a:gridCol w="1355588">
                  <a:extLst>
                    <a:ext uri="{9D8B030D-6E8A-4147-A177-3AD203B41FA5}">
                      <a16:colId xmlns="" xmlns:a16="http://schemas.microsoft.com/office/drawing/2014/main" val="111665865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Sub-component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RWQO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Limits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 (50/95%tile)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H2H006Q01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740543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Nutrients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river in a mesotrophic state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Phosphate (PO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-P) Total inorganic nitrogen (TIN)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0.075 mg/l 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1.75 mg/l TIN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0.035 / 0.159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0.261 / 0.895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43299"/>
                  </a:ext>
                </a:extLst>
              </a:tr>
              <a:tr h="751162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Maintained at acceptable levels for aquatic ecosystems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conductivity (EC)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55 mS/m 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15 / 23.4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987429"/>
                  </a:ext>
                </a:extLst>
              </a:tr>
              <a:tr h="535902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for the maintenance of ecosystem health.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temperture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6 mg/l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7.5 / 7.9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133412"/>
                  </a:ext>
                </a:extLst>
              </a:tr>
              <a:tr h="95933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variables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are important for the maintenance of ecosystem health.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temperture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6 mg/l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7.5 / 7.9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8650321"/>
                  </a:ext>
                </a:extLst>
              </a:tr>
              <a:tr h="80487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Acceptable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WQ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560172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Pathogens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Maintain in Acceptable cat (contact recreation)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 coli / Faecal coliforms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130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cfu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/100ml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2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50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Hex River @ BREE_HEX_H20G</a:t>
            </a:r>
            <a:endParaRPr lang="en-Z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0" y="1340768"/>
            <a:ext cx="874432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Hex River @ BREE_HEX_H20G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ZA" dirty="0" smtClean="0"/>
              <a:t>Dallas (2007)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13896" cy="12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8" y="2987232"/>
            <a:ext cx="6879272" cy="384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BREE_DUTO_H60B</a:t>
            </a:r>
            <a:endParaRPr lang="en-ZA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/>
          <a:stretch/>
        </p:blipFill>
        <p:spPr bwMode="auto">
          <a:xfrm>
            <a:off x="3778370" y="2179161"/>
            <a:ext cx="5330134" cy="336804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r="31782"/>
          <a:stretch/>
        </p:blipFill>
        <p:spPr bwMode="auto">
          <a:xfrm>
            <a:off x="-25" y="2172300"/>
            <a:ext cx="4503014" cy="375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Du </a:t>
            </a:r>
            <a:r>
              <a:rPr lang="en-ZA" dirty="0" err="1" smtClean="0"/>
              <a:t>Toits</a:t>
            </a:r>
            <a:r>
              <a:rPr lang="en-ZA" dirty="0" smtClean="0"/>
              <a:t> River @ BREE_DUTO_H60B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ZA" dirty="0" smtClean="0"/>
              <a:t>Flow</a:t>
            </a:r>
            <a:endParaRPr lang="en-ZA" dirty="0"/>
          </a:p>
          <a:p>
            <a:r>
              <a:rPr lang="en-ZA" dirty="0" smtClean="0"/>
              <a:t>Data exclude inter-annual floods</a:t>
            </a:r>
          </a:p>
          <a:p>
            <a:endParaRPr lang="en-ZA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9813"/>
            <a:ext cx="6186487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357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/>
              <a:t>Du </a:t>
            </a:r>
            <a:r>
              <a:rPr lang="en-ZA" sz="3200" dirty="0" err="1"/>
              <a:t>Toits</a:t>
            </a:r>
            <a:r>
              <a:rPr lang="en-ZA" sz="3200" dirty="0"/>
              <a:t> River @ BREE_DUTO_H60B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C4C3626-B3EA-44BD-83FE-548FE09012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9573"/>
              </p:ext>
            </p:extLst>
          </p:nvPr>
        </p:nvGraphicFramePr>
        <p:xfrm>
          <a:off x="107504" y="1233347"/>
          <a:ext cx="8928992" cy="579825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4848">
                  <a:extLst>
                    <a:ext uri="{9D8B030D-6E8A-4147-A177-3AD203B41FA5}">
                      <a16:colId xmlns="" xmlns:a16="http://schemas.microsoft.com/office/drawing/2014/main" val="3812378879"/>
                    </a:ext>
                  </a:extLst>
                </a:gridCol>
                <a:gridCol w="371564">
                  <a:extLst>
                    <a:ext uri="{9D8B030D-6E8A-4147-A177-3AD203B41FA5}">
                      <a16:colId xmlns="" xmlns:a16="http://schemas.microsoft.com/office/drawing/2014/main" val="1607651290"/>
                    </a:ext>
                  </a:extLst>
                </a:gridCol>
                <a:gridCol w="1943633">
                  <a:extLst>
                    <a:ext uri="{9D8B030D-6E8A-4147-A177-3AD203B41FA5}">
                      <a16:colId xmlns="" xmlns:a16="http://schemas.microsoft.com/office/drawing/2014/main" val="2211577109"/>
                    </a:ext>
                  </a:extLst>
                </a:gridCol>
                <a:gridCol w="1845093">
                  <a:extLst>
                    <a:ext uri="{9D8B030D-6E8A-4147-A177-3AD203B41FA5}">
                      <a16:colId xmlns="" xmlns:a16="http://schemas.microsoft.com/office/drawing/2014/main" val="2133526495"/>
                    </a:ext>
                  </a:extLst>
                </a:gridCol>
                <a:gridCol w="1845093">
                  <a:extLst>
                    <a:ext uri="{9D8B030D-6E8A-4147-A177-3AD203B41FA5}">
                      <a16:colId xmlns="" xmlns:a16="http://schemas.microsoft.com/office/drawing/2014/main" val="1393674060"/>
                    </a:ext>
                  </a:extLst>
                </a:gridCol>
                <a:gridCol w="1388761">
                  <a:extLst>
                    <a:ext uri="{9D8B030D-6E8A-4147-A177-3AD203B41FA5}">
                      <a16:colId xmlns="" xmlns:a16="http://schemas.microsoft.com/office/drawing/2014/main" val="111665865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Sub-component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RWQO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Limits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 (50/95%tile)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H6H015Q01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740543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Nutrients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river in an oligotrophic condition.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Phosphate (PO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-P) Total inorganic nitrogen (TIN)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0.025 mg/l 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0.70 mg/l TIN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 / 0.015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 / 0.71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43299"/>
                  </a:ext>
                </a:extLst>
              </a:tr>
              <a:tr h="722409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Maintained at near natural levels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conductivity (EC)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95%tile ≤ 30 mS/m 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7.4 / 10.5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987429"/>
                  </a:ext>
                </a:extLst>
              </a:tr>
              <a:tr h="156235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variables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are important for the maintenance of ecosystem health.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temperature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8 mg/l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7.1 / 7.6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176598"/>
                  </a:ext>
                </a:extLst>
              </a:tr>
              <a:tr h="54006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Acceptable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listed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2100901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Pathogens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Maintain in Ideal category for contact recreation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 coli / Faecal coliforms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130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cfu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/100ml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2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512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/>
              <a:t>Palmiet</a:t>
            </a:r>
            <a:r>
              <a:rPr lang="en-ZA" dirty="0"/>
              <a:t> River @ OVER_PALM_G40C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/>
          <a:stretch/>
        </p:blipFill>
        <p:spPr bwMode="auto">
          <a:xfrm>
            <a:off x="3640346" y="2149192"/>
            <a:ext cx="5468157" cy="336804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r="31782"/>
          <a:stretch/>
        </p:blipFill>
        <p:spPr bwMode="auto">
          <a:xfrm>
            <a:off x="34482" y="2164238"/>
            <a:ext cx="4393336" cy="373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/>
              <a:t>Palmiet</a:t>
            </a:r>
            <a:r>
              <a:rPr lang="en-ZA" dirty="0"/>
              <a:t> River @ OVER_PALM_G40C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ZA" dirty="0" smtClean="0"/>
              <a:t>Flow</a:t>
            </a:r>
            <a:endParaRPr lang="en-ZA" dirty="0"/>
          </a:p>
          <a:p>
            <a:r>
              <a:rPr lang="en-ZA" dirty="0" smtClean="0"/>
              <a:t>Data exclude inter-annual floods</a:t>
            </a:r>
          </a:p>
          <a:p>
            <a:endParaRPr lang="en-ZA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22" y="1104403"/>
            <a:ext cx="5864966" cy="575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 err="1"/>
              <a:t>Palmiet</a:t>
            </a:r>
            <a:r>
              <a:rPr lang="en-ZA" sz="3200" dirty="0"/>
              <a:t> River @ OVER_PALM_G40C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BA0CEF4-5FFB-4A65-982D-96C599D3A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25203"/>
              </p:ext>
            </p:extLst>
          </p:nvPr>
        </p:nvGraphicFramePr>
        <p:xfrm>
          <a:off x="215516" y="1143000"/>
          <a:ext cx="8712968" cy="58384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76448">
                  <a:extLst>
                    <a:ext uri="{9D8B030D-6E8A-4147-A177-3AD203B41FA5}">
                      <a16:colId xmlns="" xmlns:a16="http://schemas.microsoft.com/office/drawing/2014/main" val="3812378879"/>
                    </a:ext>
                  </a:extLst>
                </a:gridCol>
                <a:gridCol w="348023">
                  <a:extLst>
                    <a:ext uri="{9D8B030D-6E8A-4147-A177-3AD203B41FA5}">
                      <a16:colId xmlns="" xmlns:a16="http://schemas.microsoft.com/office/drawing/2014/main" val="1607651290"/>
                    </a:ext>
                  </a:extLst>
                </a:gridCol>
                <a:gridCol w="1820489">
                  <a:extLst>
                    <a:ext uri="{9D8B030D-6E8A-4147-A177-3AD203B41FA5}">
                      <a16:colId xmlns="" xmlns:a16="http://schemas.microsoft.com/office/drawing/2014/main" val="221157710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133526495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1393674060"/>
                    </a:ext>
                  </a:extLst>
                </a:gridCol>
                <a:gridCol w="1511624">
                  <a:extLst>
                    <a:ext uri="{9D8B030D-6E8A-4147-A177-3AD203B41FA5}">
                      <a16:colId xmlns="" xmlns:a16="http://schemas.microsoft.com/office/drawing/2014/main" val="111665865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Sub-component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RWQO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Limits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 (50/95%tile)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G4R002Q01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740543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Nutrients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river in an mesotrophic state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Phosphate (PO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-P) Total inorganic nitrogen (TIN)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0.015 mg/l 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0.70 mg/l TIN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PO4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0.010 / 0.030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 / 0.153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43299"/>
                  </a:ext>
                </a:extLst>
              </a:tr>
              <a:tr h="75553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Maintained at near natural levels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conductivity (EC)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95%tile ≤ 30 mS/m 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 7 / 8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987429"/>
                  </a:ext>
                </a:extLst>
              </a:tr>
              <a:tr h="156939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variables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to maintain ecosystem health.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temperature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8 mg/l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5.1 / 7.1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642577"/>
                  </a:ext>
                </a:extLst>
              </a:tr>
              <a:tr h="186276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Ideal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listed in WQ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WQ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5009532"/>
                  </a:ext>
                </a:extLst>
              </a:tr>
              <a:tr h="54006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Ideal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listed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2100901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Pathogens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Maintain in Acceptable cat (contact recreation)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 coli / Faecal coliforms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130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cfu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/100ml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2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1842" y="432798"/>
            <a:ext cx="7432157" cy="652501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  <a:cs typeface="+mn-cs"/>
              </a:rPr>
              <a:t>Defined Integrated Units of Analysis (IUAs)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3562" y="1297429"/>
            <a:ext cx="7670269" cy="53904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Identified </a:t>
            </a:r>
            <a:r>
              <a:rPr lang="en-US" sz="2400" b="1" dirty="0">
                <a:solidFill>
                  <a:srgbClr val="0070C0"/>
                </a:solidFill>
              </a:rPr>
              <a:t>significant resources</a:t>
            </a:r>
            <a:r>
              <a:rPr lang="en-US" sz="2400" dirty="0"/>
              <a:t>:</a:t>
            </a:r>
          </a:p>
          <a:p>
            <a:pPr lvl="2"/>
            <a:r>
              <a:rPr lang="en-US" sz="2000" dirty="0">
                <a:solidFill>
                  <a:srgbClr val="0070C0"/>
                </a:solidFill>
              </a:rPr>
              <a:t>Based on Physical, Biological &amp; Socio-economic factors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Each IUA represents a similar area requiring a Water Resources Class (WRC)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Why do we need these?</a:t>
            </a:r>
          </a:p>
          <a:p>
            <a:pPr lvl="2"/>
            <a:r>
              <a:rPr lang="en-GB" sz="2000" dirty="0">
                <a:solidFill>
                  <a:srgbClr val="0070C0"/>
                </a:solidFill>
              </a:rPr>
              <a:t>Broad-scale units to assess socio-economic implications of scenarios </a:t>
            </a:r>
            <a:r>
              <a:rPr lang="en-GB" sz="2000" i="1" dirty="0">
                <a:solidFill>
                  <a:srgbClr val="0070C0"/>
                </a:solidFill>
              </a:rPr>
              <a:t>(possible future situations)</a:t>
            </a:r>
          </a:p>
          <a:p>
            <a:pPr lvl="2"/>
            <a:r>
              <a:rPr lang="en-GB" sz="2000" dirty="0">
                <a:solidFill>
                  <a:srgbClr val="0070C0"/>
                </a:solidFill>
              </a:rPr>
              <a:t>Report on ecological conditions at a sub-catchment scale</a:t>
            </a:r>
          </a:p>
          <a:p>
            <a:pPr lvl="2"/>
            <a:r>
              <a:rPr lang="en-ZA" sz="2000" dirty="0">
                <a:solidFill>
                  <a:srgbClr val="0070C0"/>
                </a:solidFill>
              </a:rPr>
              <a:t>Set WR Classes for different parts of a catchment</a:t>
            </a:r>
            <a:endParaRPr lang="en-GB" sz="2000" dirty="0">
              <a:solidFill>
                <a:srgbClr val="0070C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18 IUAs delineated - </a:t>
            </a:r>
            <a:r>
              <a:rPr lang="en-ZA" sz="2400" dirty="0">
                <a:solidFill>
                  <a:srgbClr val="0070C0"/>
                </a:solidFill>
              </a:rPr>
              <a:t>10 in the </a:t>
            </a:r>
            <a:r>
              <a:rPr lang="en-ZA" sz="2400" dirty="0" err="1">
                <a:solidFill>
                  <a:srgbClr val="0070C0"/>
                </a:solidFill>
              </a:rPr>
              <a:t>Breede</a:t>
            </a:r>
            <a:r>
              <a:rPr lang="en-ZA" sz="2400" dirty="0">
                <a:solidFill>
                  <a:srgbClr val="0070C0"/>
                </a:solidFill>
              </a:rPr>
              <a:t>-Overberg </a:t>
            </a:r>
            <a:r>
              <a:rPr lang="en-ZA" sz="2400" dirty="0"/>
              <a:t>&amp; </a:t>
            </a:r>
            <a:r>
              <a:rPr lang="en-ZA" sz="2400" dirty="0">
                <a:solidFill>
                  <a:srgbClr val="0070C0"/>
                </a:solidFill>
              </a:rPr>
              <a:t>8 in the </a:t>
            </a:r>
            <a:r>
              <a:rPr lang="en-ZA" sz="2400" dirty="0" err="1">
                <a:solidFill>
                  <a:srgbClr val="0070C0"/>
                </a:solidFill>
              </a:rPr>
              <a:t>Gouritz</a:t>
            </a:r>
            <a:r>
              <a:rPr lang="en-ZA" sz="2400" dirty="0">
                <a:solidFill>
                  <a:srgbClr val="0070C0"/>
                </a:solidFill>
              </a:rPr>
              <a:t>-Coastal areas</a:t>
            </a:r>
          </a:p>
        </p:txBody>
      </p:sp>
    </p:spTree>
    <p:extLst>
      <p:ext uri="{BB962C8B-B14F-4D97-AF65-F5344CB8AC3E}">
        <p14:creationId xmlns:p14="http://schemas.microsoft.com/office/powerpoint/2010/main" val="3919382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Palmiet</a:t>
            </a:r>
            <a:r>
              <a:rPr lang="en-ZA" dirty="0" smtClean="0"/>
              <a:t> River @ OVER_PALM_G40C</a:t>
            </a:r>
            <a:endParaRPr lang="en-ZA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857517" cy="180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err="1" smtClean="0"/>
              <a:t>Nuwejaars</a:t>
            </a:r>
            <a:r>
              <a:rPr lang="en-ZA" sz="3600" dirty="0" smtClean="0"/>
              <a:t> River @ OVER_NUWE_G50B</a:t>
            </a:r>
            <a:endParaRPr lang="en-ZA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40" y="2243931"/>
            <a:ext cx="4320540" cy="32385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8" r="30892"/>
          <a:stretch/>
        </p:blipFill>
        <p:spPr bwMode="auto">
          <a:xfrm>
            <a:off x="34485" y="2237303"/>
            <a:ext cx="4364987" cy="362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err="1"/>
              <a:t>Nuwejaars</a:t>
            </a:r>
            <a:r>
              <a:rPr lang="en-ZA" sz="3600" dirty="0"/>
              <a:t> River @ OVER_NUWE_G50B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ZA" dirty="0" smtClean="0"/>
              <a:t>Flow</a:t>
            </a:r>
            <a:endParaRPr lang="en-ZA" dirty="0"/>
          </a:p>
          <a:p>
            <a:r>
              <a:rPr lang="en-ZA" dirty="0" smtClean="0"/>
              <a:t>Data exclude inter-annual floods</a:t>
            </a:r>
          </a:p>
          <a:p>
            <a:endParaRPr lang="en-ZA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6186487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83" y="28636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 err="1"/>
              <a:t>Nuwejaars</a:t>
            </a:r>
            <a:r>
              <a:rPr lang="en-ZA" sz="3200" dirty="0"/>
              <a:t> River @ OVER_NUWE_G50B</a:t>
            </a:r>
            <a:endParaRPr lang="en-ZA" sz="3200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5237A9EC-F3D7-4858-9638-888FE8DEA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88989"/>
              </p:ext>
            </p:extLst>
          </p:nvPr>
        </p:nvGraphicFramePr>
        <p:xfrm>
          <a:off x="179512" y="1271522"/>
          <a:ext cx="8712969" cy="55406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381237887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1607651290"/>
                    </a:ext>
                  </a:extLst>
                </a:gridCol>
                <a:gridCol w="2100716">
                  <a:extLst>
                    <a:ext uri="{9D8B030D-6E8A-4147-A177-3AD203B41FA5}">
                      <a16:colId xmlns="" xmlns:a16="http://schemas.microsoft.com/office/drawing/2014/main" val="2211577109"/>
                    </a:ext>
                  </a:extLst>
                </a:gridCol>
                <a:gridCol w="1800454">
                  <a:extLst>
                    <a:ext uri="{9D8B030D-6E8A-4147-A177-3AD203B41FA5}">
                      <a16:colId xmlns="" xmlns:a16="http://schemas.microsoft.com/office/drawing/2014/main" val="2133526495"/>
                    </a:ext>
                  </a:extLst>
                </a:gridCol>
                <a:gridCol w="1800454">
                  <a:extLst>
                    <a:ext uri="{9D8B030D-6E8A-4147-A177-3AD203B41FA5}">
                      <a16:colId xmlns="" xmlns:a16="http://schemas.microsoft.com/office/drawing/2014/main" val="1393674060"/>
                    </a:ext>
                  </a:extLst>
                </a:gridCol>
                <a:gridCol w="1355161">
                  <a:extLst>
                    <a:ext uri="{9D8B030D-6E8A-4147-A177-3AD203B41FA5}">
                      <a16:colId xmlns="" xmlns:a16="http://schemas.microsoft.com/office/drawing/2014/main" val="111665865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Sub-component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RWQO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Numerical Limits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 (50/95%tile)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mon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pnt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740543"/>
                  </a:ext>
                </a:extLst>
              </a:tr>
              <a:tr h="11711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Nutrients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 river in an mesotrophic condition.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Phosphate (PO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-P) Total inorganic nitrogen (TIN)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0.075 mg/l PO</a:t>
                      </a:r>
                      <a:r>
                        <a:rPr lang="en-ZA" sz="16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-P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1.75 mg/l TIN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543299"/>
                  </a:ext>
                </a:extLst>
              </a:tr>
              <a:tr h="83866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Maintained at near natural levels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conductivity (EC)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170 mS/m EC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987429"/>
                  </a:ext>
                </a:extLst>
              </a:tr>
              <a:tr h="1429746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System variables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pH, temperature, and dissolved oxygen are important for the maintenance of ecosystem health.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temperature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Dissolved oxygen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 ≥ pH ≤ 8.5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2°C difference from ambient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DO ≥ 8 mg/l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 temp data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6013034"/>
                  </a:ext>
                </a:extLst>
              </a:tr>
              <a:tr h="242790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Acceptable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listed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826028"/>
                  </a:ext>
                </a:extLst>
              </a:tr>
              <a:tr h="54006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Acceptable category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Substances listed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Limits specified in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WQ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reserve methods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2100901"/>
                  </a:ext>
                </a:extLst>
              </a:tr>
              <a:tr h="3141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Pathogens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Maintain in Acceptable cat (contact recreation)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E coli / Faecal coliforms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≤ 165 </a:t>
                      </a:r>
                      <a:r>
                        <a:rPr lang="en-ZA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cfu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/100ml 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data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92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387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SWA, FEPAs and protected areas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ZA" dirty="0" smtClean="0"/>
              <a:t>FEPAs, CBAs, ESAs</a:t>
            </a:r>
          </a:p>
          <a:p>
            <a:r>
              <a:rPr lang="en-ZA" dirty="0" smtClean="0"/>
              <a:t>SWA, where current day &gt; 70% of natural</a:t>
            </a:r>
          </a:p>
          <a:p>
            <a:r>
              <a:rPr lang="en-ZA" dirty="0" smtClean="0"/>
              <a:t>Rivers important for fish conservation</a:t>
            </a:r>
          </a:p>
          <a:p>
            <a:endParaRPr lang="en-ZA" dirty="0"/>
          </a:p>
          <a:p>
            <a:r>
              <a:rPr lang="en-ZA" dirty="0" smtClean="0"/>
              <a:t>Table of quaternary and/or coordinate taking note of these areas but not writing RQOs specifically – double edged sword?</a:t>
            </a:r>
          </a:p>
          <a:p>
            <a:r>
              <a:rPr lang="en-ZA" dirty="0" smtClean="0"/>
              <a:t>Will not be gazetted but part of the RQO document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869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46603" y="6169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0" y="19068"/>
            <a:ext cx="9161440" cy="6451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2007826" y="78336"/>
            <a:ext cx="337809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ＭＳ Ｐゴシック" pitchFamily="34" charset="-128"/>
              </a:rPr>
              <a:t>18 Integrated Units of Analysis</a:t>
            </a:r>
          </a:p>
        </p:txBody>
      </p:sp>
    </p:spTree>
    <p:extLst>
      <p:ext uri="{BB962C8B-B14F-4D97-AF65-F5344CB8AC3E}">
        <p14:creationId xmlns:p14="http://schemas.microsoft.com/office/powerpoint/2010/main" val="112040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170" y="274638"/>
            <a:ext cx="7377830" cy="614710"/>
          </a:xfrm>
        </p:spPr>
        <p:txBody>
          <a:bodyPr/>
          <a:lstStyle/>
          <a:p>
            <a:pPr algn="l"/>
            <a:r>
              <a:rPr lang="en-ZA" sz="2800" dirty="0"/>
              <a:t>Defined Resource Units (RUs) and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344599"/>
            <a:ext cx="4495800" cy="3646502"/>
          </a:xfrm>
          <a:solidFill>
            <a:schemeClr val="bg2"/>
          </a:solidFill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0070C0"/>
                </a:solidFill>
              </a:rPr>
              <a:t>Nodes</a:t>
            </a:r>
            <a:r>
              <a:rPr lang="en-ZA" dirty="0"/>
              <a:t> are locations of interest (points) in a water resource (rivers, dams, wetlands, estuaries)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dirty="0"/>
              <a:t>Are sited using:</a:t>
            </a:r>
          </a:p>
          <a:p>
            <a:pPr lvl="1"/>
            <a:r>
              <a:rPr lang="en-ZA" sz="2000" dirty="0"/>
              <a:t>Water infrastructure </a:t>
            </a:r>
          </a:p>
          <a:p>
            <a:pPr lvl="1"/>
            <a:r>
              <a:rPr lang="en-ZA" sz="2000" dirty="0"/>
              <a:t>Aquatic ecosystem attributes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ZA" dirty="0"/>
              <a:t>Are used to allocate water for environment and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42124"/>
            <a:ext cx="4495800" cy="3648977"/>
          </a:xfrm>
          <a:solidFill>
            <a:schemeClr val="bg2"/>
          </a:solidFill>
        </p:spPr>
        <p:txBody>
          <a:bodyPr/>
          <a:lstStyle/>
          <a:p>
            <a:r>
              <a:rPr lang="en-ZA" sz="2400" b="1" dirty="0">
                <a:solidFill>
                  <a:srgbClr val="0070C0"/>
                </a:solidFill>
              </a:rPr>
              <a:t>Resource units (RUs) </a:t>
            </a:r>
            <a:r>
              <a:rPr lang="en-ZA" sz="2400" dirty="0"/>
              <a:t>are grouped areas e.g. river basins,  deemed similar in terms of various characteristics</a:t>
            </a:r>
          </a:p>
          <a:p>
            <a:r>
              <a:rPr lang="en-ZA" sz="2400" dirty="0"/>
              <a:t>Are used to transfer information between catchments</a:t>
            </a:r>
          </a:p>
          <a:p>
            <a:r>
              <a:rPr lang="en-ZA" sz="2400" dirty="0"/>
              <a:t>Groundwater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232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4326" y="-16718"/>
            <a:ext cx="9144000" cy="58105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/>
              <a:t>Integrated Units of Analysis and Nodes</a:t>
            </a:r>
            <a:endParaRPr lang="en-GB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" y="418526"/>
            <a:ext cx="9132270" cy="6439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758"/>
            <a:ext cx="9122103" cy="39829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226093" y="5995903"/>
            <a:ext cx="271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err="1"/>
              <a:t>Breede</a:t>
            </a:r>
            <a:r>
              <a:rPr lang="en-ZA" b="1" dirty="0"/>
              <a:t>-Overberg Region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9996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63025"/>
              </p:ext>
            </p:extLst>
          </p:nvPr>
        </p:nvGraphicFramePr>
        <p:xfrm>
          <a:off x="0" y="1245897"/>
          <a:ext cx="9152266" cy="493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79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02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Integrated Unit of Analysis (IUA)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Recommended Classes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120">
                <a:tc row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A1 Upper </a:t>
                      </a:r>
                      <a:r>
                        <a:rPr lang="en-GB" sz="2400" dirty="0" err="1">
                          <a:effectLst/>
                        </a:rPr>
                        <a:t>Breede</a:t>
                      </a:r>
                      <a:r>
                        <a:rPr lang="en-GB" sz="2400" dirty="0">
                          <a:effectLst/>
                        </a:rPr>
                        <a:t> Tributaries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Middle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Breede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Renosterveld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Breede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Working Tributaries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B4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Riversonderend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Theewaters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F9 Lower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Riversonderend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B5 Overberg West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7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H16 Overberg West Coastal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8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F10 Overberg East Renosterveld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H17 Overberg East Fynbos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01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F11 Lower </a:t>
                      </a:r>
                      <a:r>
                        <a:rPr lang="en-GB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Breede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Renosterveld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II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16936" y="343006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 err="1"/>
              <a:t>Breede</a:t>
            </a:r>
            <a:r>
              <a:rPr lang="en-ZA" sz="2800" b="1" dirty="0"/>
              <a:t>-Overberg Region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706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17" b="7740"/>
          <a:stretch/>
        </p:blipFill>
        <p:spPr>
          <a:xfrm>
            <a:off x="0" y="286482"/>
            <a:ext cx="9207952" cy="657151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6845" y="2649955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86845" y="4070539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Complete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86337" y="70348"/>
            <a:ext cx="3157663" cy="1030067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dirty="0">
                <a:solidFill>
                  <a:schemeClr val="bg1"/>
                </a:solidFill>
              </a:rPr>
              <a:t>Study Status: RQOs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49984" y="2286257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051076" y="3189836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058728" y="6515204"/>
            <a:ext cx="863600" cy="239535"/>
          </a:xfrm>
          <a:prstGeom prst="rect">
            <a:avLst/>
          </a:prstGeom>
          <a:solidFill>
            <a:srgbClr val="2D4E6B"/>
          </a:solidFill>
        </p:spPr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1400" dirty="0">
                <a:solidFill>
                  <a:schemeClr val="bg1"/>
                </a:solidFill>
              </a:rPr>
              <a:t>Draft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88536" y="1700784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6" idx="1"/>
          </p:cNvCxnSpPr>
          <p:nvPr/>
        </p:nvCxnSpPr>
        <p:spPr>
          <a:xfrm flipV="1">
            <a:off x="3950208" y="1787652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271772" y="5245608"/>
            <a:ext cx="1490472" cy="173736"/>
          </a:xfrm>
          <a:prstGeom prst="rect">
            <a:avLst/>
          </a:prstGeom>
          <a:solidFill>
            <a:srgbClr val="FFEB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b="1" dirty="0">
                <a:solidFill>
                  <a:schemeClr val="tx1"/>
                </a:solidFill>
              </a:rPr>
              <a:t>DAMS</a:t>
            </a:r>
            <a:endParaRPr lang="en-GB" sz="1100" b="1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endCxn id="30" idx="1"/>
          </p:cNvCxnSpPr>
          <p:nvPr/>
        </p:nvCxnSpPr>
        <p:spPr>
          <a:xfrm flipV="1">
            <a:off x="3933444" y="5332476"/>
            <a:ext cx="338328" cy="738140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22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9080</TotalTime>
  <Words>1780</Words>
  <Application>Microsoft Office PowerPoint</Application>
  <PresentationFormat>On-screen Show (4:3)</PresentationFormat>
  <Paragraphs>411</Paragraphs>
  <Slides>44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Gill Snas</vt:lpstr>
      <vt:lpstr>Times New Roman</vt:lpstr>
      <vt:lpstr>Office Theme</vt:lpstr>
      <vt:lpstr>PowerPoint Presentation</vt:lpstr>
      <vt:lpstr>PowerPoint Presentation</vt:lpstr>
      <vt:lpstr>Classification and RQOs Steps</vt:lpstr>
      <vt:lpstr>Defined Integrated Units of Analysis (IUAs)</vt:lpstr>
      <vt:lpstr>PowerPoint Presentation</vt:lpstr>
      <vt:lpstr>Defined Resource Units (RUs) and Nodes</vt:lpstr>
      <vt:lpstr>PowerPoint Presentation</vt:lpstr>
      <vt:lpstr>PowerPoint Presentation</vt:lpstr>
      <vt:lpstr>PowerPoint Presentation</vt:lpstr>
      <vt:lpstr>PowerPoint Presentation</vt:lpstr>
      <vt:lpstr>Thank you, Any discussion?</vt:lpstr>
      <vt:lpstr>PowerPoint Presentation</vt:lpstr>
      <vt:lpstr>Terminology</vt:lpstr>
      <vt:lpstr>Steps to RQOs</vt:lpstr>
      <vt:lpstr>Resource Unit priorities - method</vt:lpstr>
      <vt:lpstr>High and low priority RUs</vt:lpstr>
      <vt:lpstr>High priority RUs</vt:lpstr>
      <vt:lpstr>Evaluation of RUs - method</vt:lpstr>
      <vt:lpstr>Examples of indicators</vt:lpstr>
      <vt:lpstr>RQOs - method</vt:lpstr>
      <vt:lpstr>Breede and Overberg RQOs – low priority</vt:lpstr>
      <vt:lpstr>Breede River basin RQOs – high priority</vt:lpstr>
      <vt:lpstr>Overberg high priority RUs</vt:lpstr>
      <vt:lpstr>Breede River @ BREE_BREE_H10F</vt:lpstr>
      <vt:lpstr>Breede River @ BREE_BREE_H10F</vt:lpstr>
      <vt:lpstr>Breede River @ BREE_BREE_H10F</vt:lpstr>
      <vt:lpstr>Breede River @ BREE_BREE_H10F</vt:lpstr>
      <vt:lpstr>Breede River @ BREE_BREE_H10F</vt:lpstr>
      <vt:lpstr>Hex River @ BREE_HEX_H20G</vt:lpstr>
      <vt:lpstr>Hex River @ BREE_HEX_H20G</vt:lpstr>
      <vt:lpstr>Hex River @ BREE_HEX_H20G</vt:lpstr>
      <vt:lpstr>Hex River @ BREE_HEX_H20G</vt:lpstr>
      <vt:lpstr>Hex River @ BREE_HEX_H20G</vt:lpstr>
      <vt:lpstr>BREE_DUTO_H60B</vt:lpstr>
      <vt:lpstr>Du Toits River @ BREE_DUTO_H60B</vt:lpstr>
      <vt:lpstr>Du Toits River @ BREE_DUTO_H60B</vt:lpstr>
      <vt:lpstr>Palmiet River @ OVER_PALM_G40C</vt:lpstr>
      <vt:lpstr>Palmiet River @ OVER_PALM_G40C</vt:lpstr>
      <vt:lpstr>Palmiet River @ OVER_PALM_G40C</vt:lpstr>
      <vt:lpstr>Palmiet River @ OVER_PALM_G40C</vt:lpstr>
      <vt:lpstr>Nuwejaars River @ OVER_NUWE_G50B</vt:lpstr>
      <vt:lpstr>Nuwejaars River @ OVER_NUWE_G50B</vt:lpstr>
      <vt:lpstr>Nuwejaars River @ OVER_NUWE_G50B</vt:lpstr>
      <vt:lpstr>SWA, FEPAs and protected areas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Lekalake Esther</cp:lastModifiedBy>
  <cp:revision>673</cp:revision>
  <cp:lastPrinted>2017-11-22T06:00:43Z</cp:lastPrinted>
  <dcterms:created xsi:type="dcterms:W3CDTF">2012-08-01T10:33:21Z</dcterms:created>
  <dcterms:modified xsi:type="dcterms:W3CDTF">2018-07-17T12:28:34Z</dcterms:modified>
</cp:coreProperties>
</file>